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264B-4F1E-46FA-B35A-0734634CD87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46B7-B93C-4C14-A496-E2D9703F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46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264B-4F1E-46FA-B35A-0734634CD87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46B7-B93C-4C14-A496-E2D9703F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0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264B-4F1E-46FA-B35A-0734634CD87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46B7-B93C-4C14-A496-E2D9703F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264B-4F1E-46FA-B35A-0734634CD87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46B7-B93C-4C14-A496-E2D9703F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28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264B-4F1E-46FA-B35A-0734634CD87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46B7-B93C-4C14-A496-E2D9703F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8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264B-4F1E-46FA-B35A-0734634CD87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46B7-B93C-4C14-A496-E2D9703F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65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264B-4F1E-46FA-B35A-0734634CD87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46B7-B93C-4C14-A496-E2D9703F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13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264B-4F1E-46FA-B35A-0734634CD87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46B7-B93C-4C14-A496-E2D9703F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05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264B-4F1E-46FA-B35A-0734634CD87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46B7-B93C-4C14-A496-E2D9703F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79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264B-4F1E-46FA-B35A-0734634CD87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46B7-B93C-4C14-A496-E2D9703F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41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264B-4F1E-46FA-B35A-0734634CD87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46B7-B93C-4C14-A496-E2D9703F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0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264B-4F1E-46FA-B35A-0734634CD871}" type="datetimeFigureOut">
              <a:rPr lang="en-GB" smtClean="0"/>
              <a:t>26/11/2014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B46B7-B93C-4C14-A496-E2D9703F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09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8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6800044" y="1493950"/>
            <a:ext cx="5061398" cy="3759022"/>
          </a:xfrm>
        </p:spPr>
        <p:txBody>
          <a:bodyPr>
            <a:normAutofit/>
          </a:bodyPr>
          <a:lstStyle/>
          <a:p>
            <a:r>
              <a:rPr lang="en-GB" altLang="en-US" sz="3200" dirty="0" smtClean="0">
                <a:latin typeface="Comic Sans MS" panose="030F0702030302020204" pitchFamily="66" charset="0"/>
              </a:rPr>
              <a:t>What </a:t>
            </a:r>
            <a:r>
              <a:rPr lang="en-GB" altLang="en-US" sz="3200" dirty="0">
                <a:latin typeface="Comic Sans MS" panose="030F0702030302020204" pitchFamily="66" charset="0"/>
              </a:rPr>
              <a:t>is this artist suggesting about the Black death</a:t>
            </a:r>
            <a:r>
              <a:rPr lang="en-GB" altLang="en-US" sz="3200" dirty="0" smtClean="0">
                <a:latin typeface="Comic Sans MS" panose="030F0702030302020204" pitchFamily="66" charset="0"/>
              </a:rPr>
              <a:t>?</a:t>
            </a:r>
            <a:br>
              <a:rPr lang="en-GB" altLang="en-US" sz="3200" dirty="0" smtClean="0">
                <a:latin typeface="Comic Sans MS" panose="030F0702030302020204" pitchFamily="66" charset="0"/>
              </a:rPr>
            </a:br>
            <a:r>
              <a:rPr lang="en-GB" altLang="en-US" sz="3200" dirty="0">
                <a:latin typeface="Comic Sans MS" panose="030F0702030302020204" pitchFamily="66" charset="0"/>
              </a:rPr>
              <a:t/>
            </a:r>
            <a:br>
              <a:rPr lang="en-GB" altLang="en-US" sz="3200" dirty="0">
                <a:latin typeface="Comic Sans MS" panose="030F0702030302020204" pitchFamily="66" charset="0"/>
              </a:rPr>
            </a:br>
            <a:r>
              <a:rPr lang="en-GB" altLang="en-US" sz="3200" dirty="0" smtClean="0">
                <a:latin typeface="Comic Sans MS" panose="030F0702030302020204" pitchFamily="66" charset="0"/>
              </a:rPr>
              <a:t>Write down three key points you learn from </a:t>
            </a:r>
            <a:r>
              <a:rPr lang="en-GB" altLang="en-US" sz="3200" dirty="0" smtClean="0">
                <a:latin typeface="Comic Sans MS" panose="030F0702030302020204" pitchFamily="66" charset="0"/>
              </a:rPr>
              <a:t>these </a:t>
            </a:r>
            <a:r>
              <a:rPr lang="en-GB" altLang="en-US" sz="3200" dirty="0" smtClean="0">
                <a:latin typeface="Comic Sans MS" panose="030F0702030302020204" pitchFamily="66" charset="0"/>
              </a:rPr>
              <a:t>photos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dm_doden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33" y="4169732"/>
            <a:ext cx="2786062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dm_doden2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295" y="4134013"/>
            <a:ext cx="28352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dm_doden2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37" y="1183948"/>
            <a:ext cx="28352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dm_doden38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112" y="1219667"/>
            <a:ext cx="28352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" y="0"/>
            <a:ext cx="121920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b="1" dirty="0" smtClean="0">
                <a:latin typeface="Maiandra GD" pitchFamily="34" charset="0"/>
                <a:cs typeface="Arial" charset="0"/>
              </a:rPr>
              <a:t>STARTER</a:t>
            </a:r>
            <a:endParaRPr lang="en-GB" sz="2800" b="1" dirty="0">
              <a:latin typeface="Maiandra GD" pitchFamily="34" charset="0"/>
              <a:cs typeface="Arial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10153292" y="5419888"/>
            <a:ext cx="1708150" cy="80390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 smtClean="0">
                <a:latin typeface="Maiandra GD" panose="020E0502030308020204" pitchFamily="34" charset="0"/>
              </a:rPr>
              <a:t>10 MIN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 smtClean="0">
                <a:latin typeface="Maiandra GD" pitchFamily="34" charset="0"/>
                <a:cs typeface="Arial" charset="0"/>
              </a:rPr>
              <a:t>SILENCE</a:t>
            </a:r>
            <a:endParaRPr lang="en-GB" sz="2000" b="1" dirty="0">
              <a:latin typeface="Maiandra GD" panose="020E0502030308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sz="2000" dirty="0">
                <a:latin typeface="Maiandra GD" panose="020E0502030308020204" pitchFamily="34" charset="0"/>
              </a:rPr>
              <a:t>    </a:t>
            </a:r>
            <a:endParaRPr lang="en-GB" sz="20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33103" y="539843"/>
            <a:ext cx="5182125" cy="95410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b="1" dirty="0" smtClean="0">
                <a:latin typeface="Maiandra GD" pitchFamily="34" charset="0"/>
                <a:cs typeface="Arial" charset="0"/>
              </a:rPr>
              <a:t>INFERANCE </a:t>
            </a:r>
            <a:r>
              <a:rPr lang="en-GB" sz="2800" b="1" dirty="0" smtClean="0">
                <a:latin typeface="Maiandra GD" pitchFamily="34" charset="0"/>
                <a:cs typeface="Arial" charset="0"/>
              </a:rPr>
              <a:t>OF </a:t>
            </a:r>
            <a:br>
              <a:rPr lang="en-GB" sz="2800" b="1" dirty="0" smtClean="0">
                <a:latin typeface="Maiandra GD" pitchFamily="34" charset="0"/>
                <a:cs typeface="Arial" charset="0"/>
              </a:rPr>
            </a:br>
            <a:r>
              <a:rPr lang="en-GB" sz="2800" b="1" dirty="0" smtClean="0">
                <a:latin typeface="Maiandra GD" pitchFamily="34" charset="0"/>
                <a:cs typeface="Arial" charset="0"/>
              </a:rPr>
              <a:t>THESE SOURCES </a:t>
            </a:r>
            <a:endParaRPr lang="en-GB" sz="2800" b="1" dirty="0">
              <a:latin typeface="Maiandra GD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4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524001" y="1"/>
            <a:ext cx="2706716" cy="11824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800" dirty="0">
                <a:latin typeface="Maiandra GD" pitchFamily="34" charset="0"/>
              </a:rPr>
              <a:t>Learning objective</a:t>
            </a:r>
            <a:br>
              <a:rPr lang="en-GB" sz="1800" dirty="0">
                <a:latin typeface="Maiandra GD" pitchFamily="34" charset="0"/>
              </a:rPr>
            </a:br>
            <a:r>
              <a:rPr lang="en-GB" sz="1600" b="0" dirty="0">
                <a:latin typeface="Maiandra GD" panose="020E0502030308020204" pitchFamily="34" charset="0"/>
              </a:rPr>
              <a:t>To investigate the understanding of the Black Death in the Middle Ages</a:t>
            </a:r>
            <a:endParaRPr lang="en-GB" sz="1400" b="0" dirty="0">
              <a:latin typeface="Maiandra GD" pitchFamily="34" charset="0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1524000" y="1196753"/>
            <a:ext cx="2700338" cy="566124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Maiandra GD" pitchFamily="34" charset="0"/>
              </a:rPr>
              <a:t>ALL students will be able to </a:t>
            </a:r>
            <a:r>
              <a:rPr lang="en-GB" sz="1600" u="sng" dirty="0">
                <a:latin typeface="Maiandra GD" pitchFamily="34" charset="0"/>
              </a:rPr>
              <a:t>identify</a:t>
            </a:r>
            <a:r>
              <a:rPr lang="en-GB" sz="1600" dirty="0">
                <a:latin typeface="Maiandra GD" pitchFamily="34" charset="0"/>
              </a:rPr>
              <a:t> ideas about causes of the Black Death, treatments and responses to the Black Death. </a:t>
            </a:r>
            <a:r>
              <a:rPr lang="en-GB" sz="1600" b="1" dirty="0">
                <a:solidFill>
                  <a:srgbClr val="FF0000"/>
                </a:solidFill>
                <a:latin typeface="Maiandra GD" pitchFamily="34" charset="0"/>
              </a:rPr>
              <a:t>[D-C]</a:t>
            </a:r>
          </a:p>
          <a:p>
            <a:pPr algn="ctr"/>
            <a:endParaRPr lang="en-GB" sz="1600" b="1" dirty="0">
              <a:solidFill>
                <a:srgbClr val="FF0000"/>
              </a:solidFill>
              <a:latin typeface="Maiandra GD" pitchFamily="34" charset="0"/>
            </a:endParaRPr>
          </a:p>
          <a:p>
            <a:pPr algn="ctr"/>
            <a:endParaRPr lang="en-GB" sz="500" dirty="0">
              <a:latin typeface="Maiandra GD" pitchFamily="34" charset="0"/>
            </a:endParaRPr>
          </a:p>
          <a:p>
            <a:pPr algn="ctr"/>
            <a:r>
              <a:rPr lang="en-GB" sz="1600" b="1" dirty="0">
                <a:latin typeface="Maiandra GD" pitchFamily="34" charset="0"/>
              </a:rPr>
              <a:t>MOST students will be able to </a:t>
            </a:r>
            <a:r>
              <a:rPr lang="en-GB" sz="1600" u="sng" dirty="0">
                <a:latin typeface="Maiandra GD" pitchFamily="34" charset="0"/>
              </a:rPr>
              <a:t>explain</a:t>
            </a:r>
            <a:r>
              <a:rPr lang="en-GB" sz="1600" dirty="0">
                <a:latin typeface="Maiandra GD" pitchFamily="34" charset="0"/>
              </a:rPr>
              <a:t> ideas about the causes of the Black Death, the treatments used and various responses to it.</a:t>
            </a:r>
            <a:r>
              <a:rPr lang="en-GB" sz="1600" b="1" dirty="0">
                <a:solidFill>
                  <a:srgbClr val="FF0000"/>
                </a:solidFill>
                <a:latin typeface="Maiandra GD" pitchFamily="34" charset="0"/>
              </a:rPr>
              <a:t>[B]</a:t>
            </a:r>
          </a:p>
          <a:p>
            <a:pPr algn="ctr"/>
            <a:endParaRPr lang="en-GB" sz="400" b="1" dirty="0">
              <a:solidFill>
                <a:srgbClr val="FF0000"/>
              </a:solidFill>
              <a:latin typeface="Maiandra GD" pitchFamily="34" charset="0"/>
            </a:endParaRPr>
          </a:p>
          <a:p>
            <a:pPr algn="ctr"/>
            <a:endParaRPr lang="en-GB" sz="400" b="1" dirty="0">
              <a:solidFill>
                <a:srgbClr val="FF0000"/>
              </a:solidFill>
              <a:latin typeface="Maiandra GD" pitchFamily="34" charset="0"/>
            </a:endParaRPr>
          </a:p>
          <a:p>
            <a:pPr algn="ctr"/>
            <a:endParaRPr lang="en-GB" sz="400" b="1" dirty="0">
              <a:solidFill>
                <a:srgbClr val="FF0000"/>
              </a:solidFill>
              <a:latin typeface="Maiandra GD" pitchFamily="34" charset="0"/>
            </a:endParaRPr>
          </a:p>
          <a:p>
            <a:pPr algn="ctr"/>
            <a:r>
              <a:rPr lang="en-GB" sz="1600" b="1" dirty="0">
                <a:latin typeface="Maiandra GD" pitchFamily="34" charset="0"/>
              </a:rPr>
              <a:t>SOME students will ALSO be able to</a:t>
            </a:r>
            <a:r>
              <a:rPr lang="en-GB" sz="1600" dirty="0">
                <a:latin typeface="Maiandra GD" pitchFamily="34" charset="0"/>
              </a:rPr>
              <a:t> also </a:t>
            </a:r>
            <a:r>
              <a:rPr lang="en-GB" sz="1600" u="sng" dirty="0">
                <a:latin typeface="Maiandra GD" pitchFamily="34" charset="0"/>
              </a:rPr>
              <a:t>reach supported conclusions</a:t>
            </a:r>
            <a:r>
              <a:rPr lang="en-GB" sz="1600" dirty="0">
                <a:latin typeface="Maiandra GD" pitchFamily="34" charset="0"/>
              </a:rPr>
              <a:t> how successful people in the Middle Ages were at responding to the Black Death. </a:t>
            </a:r>
            <a:r>
              <a:rPr lang="en-GB" sz="1600" b="1" dirty="0">
                <a:solidFill>
                  <a:srgbClr val="FF0000"/>
                </a:solidFill>
                <a:latin typeface="Maiandra GD" pitchFamily="34" charset="0"/>
              </a:rPr>
              <a:t>[A-A*]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30716" y="1196752"/>
            <a:ext cx="62236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Maiandra GD" panose="020E0502030308020204" pitchFamily="34" charset="0"/>
              </a:rPr>
              <a:t>Responding to the Black Death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Maiandra GD" panose="020E0502030308020204" pitchFamily="34" charset="0"/>
              </a:rPr>
              <a:t>Working in pairs categorise the sources into four areas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>
                <a:solidFill>
                  <a:srgbClr val="FF0000"/>
                </a:solidFill>
                <a:latin typeface="Maiandra GD" panose="020E0502030308020204" pitchFamily="34" charset="0"/>
              </a:rPr>
              <a:t>Symptoms</a:t>
            </a:r>
            <a:r>
              <a:rPr lang="en-GB" sz="2400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  <a:r>
              <a:rPr lang="en-GB" sz="2400" dirty="0">
                <a:latin typeface="Maiandra GD" panose="020E0502030308020204" pitchFamily="34" charset="0"/>
              </a:rPr>
              <a:t>of the Black Death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>
                <a:solidFill>
                  <a:srgbClr val="FF0000"/>
                </a:solidFill>
                <a:latin typeface="Maiandra GD" panose="020E0502030308020204" pitchFamily="34" charset="0"/>
              </a:rPr>
              <a:t>What</a:t>
            </a:r>
            <a:r>
              <a:rPr lang="en-GB" sz="2400" dirty="0">
                <a:latin typeface="Maiandra GD" panose="020E0502030308020204" pitchFamily="34" charset="0"/>
              </a:rPr>
              <a:t> was believed to be the </a:t>
            </a:r>
            <a:r>
              <a:rPr lang="en-GB" sz="2400" dirty="0">
                <a:solidFill>
                  <a:srgbClr val="FF0000"/>
                </a:solidFill>
                <a:latin typeface="Maiandra GD" panose="020E0502030308020204" pitchFamily="34" charset="0"/>
              </a:rPr>
              <a:t>causes </a:t>
            </a:r>
            <a:r>
              <a:rPr lang="en-GB" sz="2400" dirty="0">
                <a:latin typeface="Maiandra GD" panose="020E0502030308020204" pitchFamily="34" charset="0"/>
              </a:rPr>
              <a:t>of the Black Death?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>
                <a:solidFill>
                  <a:srgbClr val="FF0000"/>
                </a:solidFill>
                <a:latin typeface="Maiandra GD" panose="020E0502030308020204" pitchFamily="34" charset="0"/>
              </a:rPr>
              <a:t>Treatments</a:t>
            </a:r>
            <a:r>
              <a:rPr lang="en-GB" sz="2400" dirty="0">
                <a:solidFill>
                  <a:srgbClr val="7030A0"/>
                </a:solidFill>
                <a:latin typeface="Maiandra GD" panose="020E0502030308020204" pitchFamily="34" charset="0"/>
              </a:rPr>
              <a:t> – </a:t>
            </a:r>
            <a:r>
              <a:rPr lang="en-GB" sz="2400" dirty="0">
                <a:latin typeface="Maiandra GD" panose="020E0502030308020204" pitchFamily="34" charset="0"/>
              </a:rPr>
              <a:t>what was used and why?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>
                <a:solidFill>
                  <a:srgbClr val="FF0000"/>
                </a:solidFill>
                <a:latin typeface="Maiandra GD" panose="020E0502030308020204" pitchFamily="34" charset="0"/>
              </a:rPr>
              <a:t>Responses </a:t>
            </a:r>
            <a:r>
              <a:rPr lang="en-GB" sz="2400" dirty="0">
                <a:latin typeface="Maiandra GD" panose="020E0502030308020204" pitchFamily="34" charset="0"/>
              </a:rPr>
              <a:t>to the Black Death – how did different groups respond and why?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20296" y="537508"/>
            <a:ext cx="5182125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b="1" dirty="0">
                <a:latin typeface="Maiandra GD" pitchFamily="34" charset="0"/>
                <a:cs typeface="Arial" charset="0"/>
              </a:rPr>
              <a:t>SOURCE INVESTIGATION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30717" y="0"/>
            <a:ext cx="7961283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b="1" dirty="0">
                <a:latin typeface="Maiandra GD" pitchFamily="34" charset="0"/>
                <a:cs typeface="Arial" charset="0"/>
              </a:rPr>
              <a:t> ACTIVITY FIVE </a:t>
            </a:r>
          </a:p>
        </p:txBody>
      </p:sp>
    </p:spTree>
    <p:extLst>
      <p:ext uri="{BB962C8B-B14F-4D97-AF65-F5344CB8AC3E}">
        <p14:creationId xmlns:p14="http://schemas.microsoft.com/office/powerpoint/2010/main" val="265497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30717" y="0"/>
            <a:ext cx="7961283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b="1" dirty="0">
                <a:latin typeface="Maiandra GD" pitchFamily="34" charset="0"/>
                <a:cs typeface="Arial" charset="0"/>
              </a:rPr>
              <a:t> ACTIVITY SIX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524000" y="14290"/>
            <a:ext cx="2706716" cy="11824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800" dirty="0">
                <a:latin typeface="Maiandra GD" pitchFamily="34" charset="0"/>
              </a:rPr>
              <a:t>Learning objective</a:t>
            </a:r>
            <a:br>
              <a:rPr lang="en-GB" sz="1800" dirty="0">
                <a:latin typeface="Maiandra GD" pitchFamily="34" charset="0"/>
              </a:rPr>
            </a:br>
            <a:r>
              <a:rPr lang="en-GB" sz="1600" b="0" dirty="0">
                <a:latin typeface="Maiandra GD" panose="020E0502030308020204" pitchFamily="34" charset="0"/>
              </a:rPr>
              <a:t>To investigate the understanding of the Black Death in the Middle Ages</a:t>
            </a:r>
            <a:endParaRPr lang="en-GB" sz="1400" b="0" dirty="0">
              <a:latin typeface="Maiandra GD" pitchFamily="34" charset="0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1524000" y="1196753"/>
            <a:ext cx="2700338" cy="566124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Maiandra GD" pitchFamily="34" charset="0"/>
              </a:rPr>
              <a:t>ALL students will be able to </a:t>
            </a:r>
            <a:r>
              <a:rPr lang="en-GB" sz="1600" u="sng" dirty="0">
                <a:latin typeface="Maiandra GD" pitchFamily="34" charset="0"/>
              </a:rPr>
              <a:t>identify</a:t>
            </a:r>
            <a:r>
              <a:rPr lang="en-GB" sz="1600" dirty="0">
                <a:latin typeface="Maiandra GD" pitchFamily="34" charset="0"/>
              </a:rPr>
              <a:t> ideas about causes of the Black Death, treatments and responses to the Black Death. </a:t>
            </a:r>
            <a:r>
              <a:rPr lang="en-GB" sz="1600" b="1" dirty="0">
                <a:solidFill>
                  <a:srgbClr val="FF0000"/>
                </a:solidFill>
                <a:latin typeface="Maiandra GD" pitchFamily="34" charset="0"/>
              </a:rPr>
              <a:t>[D-C]</a:t>
            </a:r>
          </a:p>
          <a:p>
            <a:pPr algn="ctr"/>
            <a:endParaRPr lang="en-GB" sz="1600" b="1" dirty="0">
              <a:solidFill>
                <a:srgbClr val="FF0000"/>
              </a:solidFill>
              <a:latin typeface="Maiandra GD" pitchFamily="34" charset="0"/>
            </a:endParaRPr>
          </a:p>
          <a:p>
            <a:pPr algn="ctr"/>
            <a:endParaRPr lang="en-GB" sz="500" dirty="0">
              <a:latin typeface="Maiandra GD" pitchFamily="34" charset="0"/>
            </a:endParaRPr>
          </a:p>
          <a:p>
            <a:pPr algn="ctr"/>
            <a:r>
              <a:rPr lang="en-GB" sz="1600" b="1" dirty="0">
                <a:latin typeface="Maiandra GD" pitchFamily="34" charset="0"/>
              </a:rPr>
              <a:t>MOST students will be able to </a:t>
            </a:r>
            <a:r>
              <a:rPr lang="en-GB" sz="1600" u="sng" dirty="0">
                <a:latin typeface="Maiandra GD" pitchFamily="34" charset="0"/>
              </a:rPr>
              <a:t>explain</a:t>
            </a:r>
            <a:r>
              <a:rPr lang="en-GB" sz="1600" dirty="0">
                <a:latin typeface="Maiandra GD" pitchFamily="34" charset="0"/>
              </a:rPr>
              <a:t> ideas about the causes of the Black Death, the treatments used and various responses to it.</a:t>
            </a:r>
            <a:r>
              <a:rPr lang="en-GB" sz="1600" b="1" dirty="0">
                <a:solidFill>
                  <a:srgbClr val="FF0000"/>
                </a:solidFill>
                <a:latin typeface="Maiandra GD" pitchFamily="34" charset="0"/>
              </a:rPr>
              <a:t>[B]</a:t>
            </a:r>
          </a:p>
          <a:p>
            <a:pPr algn="ctr"/>
            <a:endParaRPr lang="en-GB" sz="400" b="1" dirty="0">
              <a:solidFill>
                <a:srgbClr val="FF0000"/>
              </a:solidFill>
              <a:latin typeface="Maiandra GD" pitchFamily="34" charset="0"/>
            </a:endParaRPr>
          </a:p>
          <a:p>
            <a:pPr algn="ctr"/>
            <a:endParaRPr lang="en-GB" sz="400" b="1" dirty="0">
              <a:solidFill>
                <a:srgbClr val="FF0000"/>
              </a:solidFill>
              <a:latin typeface="Maiandra GD" pitchFamily="34" charset="0"/>
            </a:endParaRPr>
          </a:p>
          <a:p>
            <a:pPr algn="ctr"/>
            <a:endParaRPr lang="en-GB" sz="400" b="1" dirty="0">
              <a:solidFill>
                <a:srgbClr val="FF0000"/>
              </a:solidFill>
              <a:latin typeface="Maiandra GD" pitchFamily="34" charset="0"/>
            </a:endParaRPr>
          </a:p>
          <a:p>
            <a:pPr algn="ctr"/>
            <a:r>
              <a:rPr lang="en-GB" sz="1600" b="1" dirty="0">
                <a:latin typeface="Maiandra GD" pitchFamily="34" charset="0"/>
              </a:rPr>
              <a:t>SOME students will ALSO be able to</a:t>
            </a:r>
            <a:r>
              <a:rPr lang="en-GB" sz="1600" dirty="0">
                <a:latin typeface="Maiandra GD" pitchFamily="34" charset="0"/>
              </a:rPr>
              <a:t> also </a:t>
            </a:r>
            <a:r>
              <a:rPr lang="en-GB" sz="1600" u="sng" dirty="0">
                <a:latin typeface="Maiandra GD" pitchFamily="34" charset="0"/>
              </a:rPr>
              <a:t>reach supported conclusions</a:t>
            </a:r>
            <a:r>
              <a:rPr lang="en-GB" sz="1600" dirty="0">
                <a:latin typeface="Maiandra GD" pitchFamily="34" charset="0"/>
              </a:rPr>
              <a:t> how successful people in the Middle Ages were at responding to the Black Death. </a:t>
            </a:r>
            <a:r>
              <a:rPr lang="en-GB" sz="1600" b="1" dirty="0">
                <a:solidFill>
                  <a:srgbClr val="FF0000"/>
                </a:solidFill>
                <a:latin typeface="Maiandra GD" pitchFamily="34" charset="0"/>
              </a:rPr>
              <a:t>[A-A*]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396991" y="2433176"/>
          <a:ext cx="6096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Symptoms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Causes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Treatments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Responses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0830">
                <a:tc>
                  <a:txBody>
                    <a:bodyPr/>
                    <a:lstStyle/>
                    <a:p>
                      <a:r>
                        <a:rPr lang="en-GB" dirty="0" smtClean="0"/>
                        <a:t>Swelling</a:t>
                      </a:r>
                      <a:r>
                        <a:rPr lang="en-GB" baseline="0" dirty="0" smtClean="0"/>
                        <a:t> in the armpits and groin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</a:t>
                      </a:r>
                      <a:r>
                        <a:rPr lang="en-GB" baseline="0" dirty="0" smtClean="0"/>
                        <a:t> K suggests it may have been the positioning of the planets 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 B</a:t>
                      </a:r>
                      <a:r>
                        <a:rPr lang="en-GB" baseline="0" dirty="0" smtClean="0"/>
                        <a:t> suggests taking a live frog and putting its belly on the plague sore. The frog will swell and burst 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 E suggests ordinary people were getting drunk because they thought</a:t>
                      </a:r>
                      <a:r>
                        <a:rPr lang="en-GB" baseline="0" dirty="0" smtClean="0"/>
                        <a:t> they were going to die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20295" y="523220"/>
            <a:ext cx="5182125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b="1" dirty="0">
                <a:latin typeface="Maiandra GD" pitchFamily="34" charset="0"/>
                <a:cs typeface="Arial" charset="0"/>
              </a:rPr>
              <a:t>FILL IN TABLE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8779546" y="6059947"/>
            <a:ext cx="1708150" cy="61595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GB" sz="4000" dirty="0">
              <a:latin typeface="Maiandra GD" panose="020E0502030308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GB" sz="9600" b="1" dirty="0" smtClean="0">
                <a:latin typeface="Maiandra GD" panose="020E0502030308020204" pitchFamily="34" charset="0"/>
              </a:rPr>
              <a:t>30 MIN</a:t>
            </a:r>
            <a:endParaRPr lang="en-GB" sz="3600" b="1" dirty="0">
              <a:latin typeface="Maiandra GD" panose="020E0502030308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sz="3000" dirty="0">
                <a:latin typeface="Maiandra GD" panose="020E0502030308020204" pitchFamily="34" charset="0"/>
              </a:rPr>
              <a:t>    </a:t>
            </a:r>
            <a:endParaRPr lang="en-GB" sz="3000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9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524000" y="14290"/>
            <a:ext cx="2706716" cy="11824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700" dirty="0">
                <a:latin typeface="Maiandra GD" pitchFamily="34" charset="0"/>
              </a:rPr>
              <a:t/>
            </a:r>
            <a:br>
              <a:rPr lang="en-GB" sz="1700" dirty="0">
                <a:latin typeface="Maiandra GD" pitchFamily="34" charset="0"/>
              </a:rPr>
            </a:br>
            <a:r>
              <a:rPr lang="en-GB" sz="1800" dirty="0">
                <a:latin typeface="Maiandra GD" pitchFamily="34" charset="0"/>
              </a:rPr>
              <a:t>Learning objective</a:t>
            </a:r>
            <a:br>
              <a:rPr lang="en-GB" sz="1800" dirty="0">
                <a:latin typeface="Maiandra GD" pitchFamily="34" charset="0"/>
              </a:rPr>
            </a:br>
            <a:r>
              <a:rPr lang="en-GB" sz="1600" b="0" dirty="0">
                <a:latin typeface="Maiandra GD" panose="020E0502030308020204" pitchFamily="34" charset="0"/>
              </a:rPr>
              <a:t>To investigate the understanding of the Black Death in the Middle Ages</a:t>
            </a:r>
            <a:endParaRPr lang="en-GB" sz="1400" b="0" dirty="0">
              <a:latin typeface="Maiandra GD" pitchFamily="34" charset="0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1524000" y="1196753"/>
            <a:ext cx="2700338" cy="566124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Maiandra GD" pitchFamily="34" charset="0"/>
              </a:rPr>
              <a:t>ALL students will be able to </a:t>
            </a:r>
            <a:r>
              <a:rPr lang="en-GB" sz="1600" u="sng" dirty="0">
                <a:latin typeface="Maiandra GD" pitchFamily="34" charset="0"/>
              </a:rPr>
              <a:t>identify</a:t>
            </a:r>
            <a:r>
              <a:rPr lang="en-GB" sz="1600" dirty="0">
                <a:latin typeface="Maiandra GD" pitchFamily="34" charset="0"/>
              </a:rPr>
              <a:t> ideas about causes of the Black Death, treatments and responses to the Black Death. </a:t>
            </a:r>
            <a:r>
              <a:rPr lang="en-GB" sz="1600" b="1" dirty="0">
                <a:solidFill>
                  <a:srgbClr val="FF0000"/>
                </a:solidFill>
                <a:latin typeface="Maiandra GD" pitchFamily="34" charset="0"/>
              </a:rPr>
              <a:t>[D-C]</a:t>
            </a:r>
          </a:p>
          <a:p>
            <a:pPr algn="ctr"/>
            <a:endParaRPr lang="en-GB" sz="1600" b="1" dirty="0">
              <a:solidFill>
                <a:srgbClr val="FF0000"/>
              </a:solidFill>
              <a:latin typeface="Maiandra GD" pitchFamily="34" charset="0"/>
            </a:endParaRPr>
          </a:p>
          <a:p>
            <a:pPr algn="ctr"/>
            <a:endParaRPr lang="en-GB" sz="500" dirty="0">
              <a:latin typeface="Maiandra GD" pitchFamily="34" charset="0"/>
            </a:endParaRPr>
          </a:p>
          <a:p>
            <a:pPr algn="ctr"/>
            <a:r>
              <a:rPr lang="en-GB" sz="1600" b="1" dirty="0">
                <a:latin typeface="Maiandra GD" pitchFamily="34" charset="0"/>
              </a:rPr>
              <a:t>MOST students will be able to </a:t>
            </a:r>
            <a:r>
              <a:rPr lang="en-GB" sz="1600" u="sng" dirty="0">
                <a:latin typeface="Maiandra GD" pitchFamily="34" charset="0"/>
              </a:rPr>
              <a:t>explain</a:t>
            </a:r>
            <a:r>
              <a:rPr lang="en-GB" sz="1600" dirty="0">
                <a:latin typeface="Maiandra GD" pitchFamily="34" charset="0"/>
              </a:rPr>
              <a:t> ideas about the causes of the Black Death, the treatments used and various responses to it.</a:t>
            </a:r>
            <a:r>
              <a:rPr lang="en-GB" sz="1600" b="1" dirty="0">
                <a:solidFill>
                  <a:srgbClr val="FF0000"/>
                </a:solidFill>
                <a:latin typeface="Maiandra GD" pitchFamily="34" charset="0"/>
              </a:rPr>
              <a:t>[B]</a:t>
            </a:r>
          </a:p>
          <a:p>
            <a:pPr algn="ctr"/>
            <a:endParaRPr lang="en-GB" sz="400" b="1" dirty="0">
              <a:solidFill>
                <a:srgbClr val="FF0000"/>
              </a:solidFill>
              <a:latin typeface="Maiandra GD" pitchFamily="34" charset="0"/>
            </a:endParaRPr>
          </a:p>
          <a:p>
            <a:pPr algn="ctr"/>
            <a:endParaRPr lang="en-GB" sz="400" b="1" dirty="0">
              <a:solidFill>
                <a:srgbClr val="FF0000"/>
              </a:solidFill>
              <a:latin typeface="Maiandra GD" pitchFamily="34" charset="0"/>
            </a:endParaRPr>
          </a:p>
          <a:p>
            <a:pPr algn="ctr"/>
            <a:endParaRPr lang="en-GB" sz="400" b="1" dirty="0">
              <a:solidFill>
                <a:srgbClr val="FF0000"/>
              </a:solidFill>
              <a:latin typeface="Maiandra GD" pitchFamily="34" charset="0"/>
            </a:endParaRPr>
          </a:p>
          <a:p>
            <a:pPr algn="ctr"/>
            <a:r>
              <a:rPr lang="en-GB" sz="1600" b="1" dirty="0">
                <a:latin typeface="Maiandra GD" pitchFamily="34" charset="0"/>
              </a:rPr>
              <a:t>SOME students will ALSO be able to</a:t>
            </a:r>
            <a:r>
              <a:rPr lang="en-GB" sz="1600" dirty="0">
                <a:latin typeface="Maiandra GD" pitchFamily="34" charset="0"/>
              </a:rPr>
              <a:t> also </a:t>
            </a:r>
            <a:r>
              <a:rPr lang="en-GB" sz="1600" u="sng" dirty="0">
                <a:latin typeface="Maiandra GD" pitchFamily="34" charset="0"/>
              </a:rPr>
              <a:t>reach supported conclusions</a:t>
            </a:r>
            <a:r>
              <a:rPr lang="en-GB" sz="1600" dirty="0">
                <a:latin typeface="Maiandra GD" pitchFamily="34" charset="0"/>
              </a:rPr>
              <a:t> how successful people in the Middle Ages were at responding to the Black Death. </a:t>
            </a:r>
            <a:r>
              <a:rPr lang="en-GB" sz="1600" b="1" dirty="0">
                <a:solidFill>
                  <a:srgbClr val="FF0000"/>
                </a:solidFill>
                <a:latin typeface="Maiandra GD" pitchFamily="34" charset="0"/>
              </a:rPr>
              <a:t>[A-A*]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30717" y="1338073"/>
            <a:ext cx="62236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solidFill>
                <a:srgbClr val="0070C0"/>
              </a:solidFill>
              <a:latin typeface="Maiandra GD" panose="020E0502030308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Maiandra GD" panose="020E0502030308020204" pitchFamily="34" charset="0"/>
              </a:rPr>
              <a:t>Symptoms?</a:t>
            </a:r>
            <a:r>
              <a:rPr lang="en-GB" sz="2400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7030A0"/>
              </a:solidFill>
              <a:latin typeface="Maiandra GD" panose="020E0502030308020204" pitchFamily="34" charset="0"/>
            </a:endParaRPr>
          </a:p>
          <a:p>
            <a:pPr lvl="1"/>
            <a:endParaRPr lang="en-GB" sz="2400" dirty="0">
              <a:solidFill>
                <a:srgbClr val="7030A0"/>
              </a:solidFill>
              <a:latin typeface="Maiandra GD" panose="020E0502030308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Maiandra GD" panose="020E0502030308020204" pitchFamily="34" charset="0"/>
              </a:rPr>
              <a:t>Causes of the Black Death?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FF0000"/>
              </a:solidFill>
              <a:latin typeface="Maiandra GD" panose="020E0502030308020204" pitchFamily="34" charset="0"/>
            </a:endParaRPr>
          </a:p>
          <a:p>
            <a:pPr lvl="1"/>
            <a:endParaRPr lang="en-GB" sz="2400" dirty="0">
              <a:solidFill>
                <a:srgbClr val="FF0000"/>
              </a:solidFill>
              <a:latin typeface="Maiandra GD" panose="020E0502030308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Maiandra GD" panose="020E0502030308020204" pitchFamily="34" charset="0"/>
              </a:rPr>
              <a:t>Treatments?</a:t>
            </a:r>
            <a:r>
              <a:rPr lang="en-GB" sz="2400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7030A0"/>
              </a:solidFill>
              <a:latin typeface="Maiandra GD" panose="020E0502030308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7030A0"/>
              </a:solidFill>
              <a:latin typeface="Maiandra GD" panose="020E0502030308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Maiandra GD" panose="020E0502030308020204" pitchFamily="34" charset="0"/>
              </a:rPr>
              <a:t>Responses?</a:t>
            </a:r>
            <a:endParaRPr lang="en-GB" sz="2400" dirty="0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30717" y="0"/>
            <a:ext cx="7961283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b="1" dirty="0">
                <a:latin typeface="Maiandra GD" pitchFamily="34" charset="0"/>
                <a:cs typeface="Arial" charset="0"/>
              </a:rPr>
              <a:t>PLENERY</a:t>
            </a:r>
          </a:p>
        </p:txBody>
      </p:sp>
    </p:spTree>
    <p:extLst>
      <p:ext uri="{BB962C8B-B14F-4D97-AF65-F5344CB8AC3E}">
        <p14:creationId xmlns:p14="http://schemas.microsoft.com/office/powerpoint/2010/main" val="16967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403</Words>
  <Application>Microsoft Office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Maiandra GD</vt:lpstr>
      <vt:lpstr>Office Theme</vt:lpstr>
      <vt:lpstr>PowerPoint Presentation</vt:lpstr>
      <vt:lpstr>What is this artist suggesting about the Black death?  Write down three key points you learn from these photos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gurbhinder singh</dc:creator>
  <cp:lastModifiedBy>Gurbhinder Singh</cp:lastModifiedBy>
  <cp:revision>5</cp:revision>
  <dcterms:created xsi:type="dcterms:W3CDTF">2014-11-25T18:58:19Z</dcterms:created>
  <dcterms:modified xsi:type="dcterms:W3CDTF">2014-11-26T13:16:18Z</dcterms:modified>
</cp:coreProperties>
</file>