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FE0-4C9A-4812-93F5-508B5251645A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3FF1-998F-4F4C-BF35-7731F1E31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73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FE0-4C9A-4812-93F5-508B5251645A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3FF1-998F-4F4C-BF35-7731F1E31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14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FE0-4C9A-4812-93F5-508B5251645A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3FF1-998F-4F4C-BF35-7731F1E31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FE0-4C9A-4812-93F5-508B5251645A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3FF1-998F-4F4C-BF35-7731F1E31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07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FE0-4C9A-4812-93F5-508B5251645A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3FF1-998F-4F4C-BF35-7731F1E31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90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FE0-4C9A-4812-93F5-508B5251645A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3FF1-998F-4F4C-BF35-7731F1E31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13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FE0-4C9A-4812-93F5-508B5251645A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3FF1-998F-4F4C-BF35-7731F1E31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82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FE0-4C9A-4812-93F5-508B5251645A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3FF1-998F-4F4C-BF35-7731F1E31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91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FE0-4C9A-4812-93F5-508B5251645A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3FF1-998F-4F4C-BF35-7731F1E31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64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FE0-4C9A-4812-93F5-508B5251645A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3FF1-998F-4F4C-BF35-7731F1E31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6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FE0-4C9A-4812-93F5-508B5251645A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3FF1-998F-4F4C-BF35-7731F1E31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9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8AFE0-4C9A-4812-93F5-508B5251645A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3FF1-998F-4F4C-BF35-7731F1E31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04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32520" y="981036"/>
            <a:ext cx="6726959" cy="25138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Victorian Britain and Crime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Lesson objective:</a:t>
            </a:r>
          </a:p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To 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be able to </a:t>
            </a:r>
            <a:r>
              <a:rPr lang="en-GB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understand how 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children in Victorian Britain would </a:t>
            </a:r>
            <a:r>
              <a:rPr lang="en-GB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 punished for crimes.</a:t>
            </a:r>
            <a:endParaRPr lang="en-GB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0"/>
            <a:ext cx="121920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GB" sz="3600" b="1" dirty="0" smtClean="0">
                <a:latin typeface="Comic Sans MS" panose="030F0702030302020204" pitchFamily="66" charset="0"/>
                <a:cs typeface="Arial" charset="0"/>
              </a:rPr>
              <a:t>Friday 13</a:t>
            </a:r>
            <a:r>
              <a:rPr lang="en-GB" sz="3600" b="1" baseline="30000" dirty="0" smtClean="0">
                <a:latin typeface="Comic Sans MS" panose="030F0702030302020204" pitchFamily="66" charset="0"/>
                <a:cs typeface="Arial" charset="0"/>
              </a:rPr>
              <a:t>th</a:t>
            </a:r>
            <a:r>
              <a:rPr lang="en-GB" sz="3600" b="1" dirty="0" smtClean="0">
                <a:latin typeface="Comic Sans MS" panose="030F0702030302020204" pitchFamily="66" charset="0"/>
                <a:cs typeface="Arial" charset="0"/>
              </a:rPr>
              <a:t> February 2015</a:t>
            </a:r>
          </a:p>
        </p:txBody>
      </p:sp>
      <p:sp>
        <p:nvSpPr>
          <p:cNvPr id="6" name="Rectangle 5"/>
          <p:cNvSpPr/>
          <p:nvPr/>
        </p:nvSpPr>
        <p:spPr>
          <a:xfrm>
            <a:off x="4343173" y="3644653"/>
            <a:ext cx="3234221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MOST</a:t>
            </a:r>
            <a:r>
              <a:rPr lang="en-GB" sz="2400" dirty="0">
                <a:latin typeface="Comic Sans MS" panose="030F0702030302020204" pitchFamily="66" charset="0"/>
              </a:rPr>
              <a:t> students will able to </a:t>
            </a:r>
            <a:r>
              <a:rPr lang="en-GB" sz="2400" b="1" u="sng" dirty="0">
                <a:latin typeface="Comic Sans MS" panose="030F0702030302020204" pitchFamily="66" charset="0"/>
              </a:rPr>
              <a:t>EXPLAIN</a:t>
            </a:r>
            <a:r>
              <a:rPr lang="en-GB" sz="2400" dirty="0">
                <a:latin typeface="Comic Sans MS" panose="030F0702030302020204" pitchFamily="66" charset="0"/>
              </a:rPr>
              <a:t> whether </a:t>
            </a:r>
            <a:r>
              <a:rPr lang="en-GB" sz="2400" dirty="0" smtClean="0">
                <a:latin typeface="Comic Sans MS" panose="030F0702030302020204" pitchFamily="66" charset="0"/>
              </a:rPr>
              <a:t>the </a:t>
            </a:r>
            <a:r>
              <a:rPr lang="en-GB" sz="2400" dirty="0"/>
              <a:t>Victorian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punishments</a:t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were fair.</a:t>
            </a:r>
          </a:p>
        </p:txBody>
      </p:sp>
      <p:sp>
        <p:nvSpPr>
          <p:cNvPr id="7" name="Rectangle 6"/>
          <p:cNvSpPr/>
          <p:nvPr/>
        </p:nvSpPr>
        <p:spPr>
          <a:xfrm>
            <a:off x="655359" y="3644653"/>
            <a:ext cx="3413058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b="1" u="sng" dirty="0" smtClean="0">
                <a:latin typeface="Comic Sans MS" panose="030F0702030302020204" pitchFamily="66" charset="0"/>
              </a:rPr>
              <a:t>ALL </a:t>
            </a:r>
            <a:r>
              <a:rPr lang="en-GB" sz="2400" dirty="0" smtClean="0">
                <a:latin typeface="Comic Sans MS" panose="030F0702030302020204" pitchFamily="66" charset="0"/>
              </a:rPr>
              <a:t>students </a:t>
            </a:r>
            <a:r>
              <a:rPr lang="en-GB" sz="2400" dirty="0">
                <a:latin typeface="Comic Sans MS" panose="030F0702030302020204" pitchFamily="66" charset="0"/>
              </a:rPr>
              <a:t>will be able to </a:t>
            </a:r>
            <a:r>
              <a:rPr lang="en-GB" sz="2400" b="1" u="sng" dirty="0" smtClean="0">
                <a:latin typeface="Comic Sans MS" panose="030F0702030302020204" pitchFamily="66" charset="0"/>
              </a:rPr>
              <a:t>DESCRIBE</a:t>
            </a:r>
            <a:r>
              <a:rPr lang="en-GB" sz="2400" dirty="0" smtClean="0">
                <a:latin typeface="Comic Sans MS" panose="030F0702030302020204" pitchFamily="66" charset="0"/>
              </a:rPr>
              <a:t> how children were punished in Victorian Britain.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44588" y="3644933"/>
            <a:ext cx="3644001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SOME</a:t>
            </a:r>
            <a:r>
              <a:rPr lang="en-GB" sz="2400" dirty="0">
                <a:latin typeface="Comic Sans MS" panose="030F0702030302020204" pitchFamily="66" charset="0"/>
              </a:rPr>
              <a:t> students will be able to </a:t>
            </a:r>
            <a:r>
              <a:rPr lang="en-GB" sz="2400" b="1" u="sng" dirty="0">
                <a:latin typeface="Comic Sans MS" panose="030F0702030302020204" pitchFamily="66" charset="0"/>
              </a:rPr>
              <a:t>INVESTIGATE</a:t>
            </a:r>
            <a:r>
              <a:rPr lang="en-GB" sz="2400" dirty="0">
                <a:latin typeface="Comic Sans MS" panose="030F0702030302020204" pitchFamily="66" charset="0"/>
              </a:rPr>
              <a:t> the meanings of key words </a:t>
            </a:r>
            <a:r>
              <a:rPr lang="en-GB" sz="2400" dirty="0" smtClean="0">
                <a:latin typeface="Comic Sans MS" panose="030F0702030302020204" pitchFamily="66" charset="0"/>
              </a:rPr>
              <a:t>from this period</a:t>
            </a:r>
            <a:r>
              <a:rPr lang="en-GB" sz="2400" dirty="0">
                <a:latin typeface="Comic Sans MS" panose="030F0702030302020204" pitchFamily="66" charset="0"/>
              </a:rPr>
              <a:t>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84174" y="573396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/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Key question: Do we think their punishment was fair?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92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121920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3600" b="1" dirty="0" smtClean="0">
                <a:latin typeface="Comic Sans MS" panose="030F0702030302020204" pitchFamily="66" charset="0"/>
                <a:cs typeface="Arial" charset="0"/>
              </a:rPr>
              <a:t>STARTER 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3089401" y="1452106"/>
            <a:ext cx="2341377" cy="13550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4000" dirty="0" smtClean="0">
              <a:latin typeface="Comic Sans MS" panose="030F0702030302020204" pitchFamily="66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9600" b="1" dirty="0" smtClean="0">
                <a:latin typeface="Comic Sans MS" panose="030F0702030302020204" pitchFamily="66" charset="0"/>
              </a:rPr>
              <a:t> 1 </a:t>
            </a:r>
            <a:r>
              <a:rPr lang="en-GB" sz="9600" b="1" dirty="0" smtClean="0">
                <a:latin typeface="Comic Sans MS" panose="030F0702030302020204" pitchFamily="66" charset="0"/>
              </a:rPr>
              <a:t>MIN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9600" b="1" dirty="0" smtClean="0">
                <a:latin typeface="Comic Sans MS" panose="030F0702030302020204" pitchFamily="66" charset="0"/>
              </a:rPr>
              <a:t/>
            </a:r>
            <a:br>
              <a:rPr lang="en-GB" sz="9600" b="1" dirty="0" smtClean="0">
                <a:latin typeface="Comic Sans MS" panose="030F0702030302020204" pitchFamily="66" charset="0"/>
              </a:rPr>
            </a:br>
            <a:r>
              <a:rPr lang="en-GB" sz="9600" b="1" dirty="0" smtClean="0">
                <a:latin typeface="Comic Sans MS" panose="030F0702030302020204" pitchFamily="66" charset="0"/>
              </a:rPr>
              <a:t> fill in boxes</a:t>
            </a:r>
            <a:endParaRPr lang="en-GB" sz="3600" b="1" dirty="0" smtClean="0">
              <a:latin typeface="Comic Sans MS" panose="030F0702030302020204" pitchFamily="66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3000" dirty="0" smtClean="0">
                <a:latin typeface="Comic Sans MS" panose="030F0702030302020204" pitchFamily="66" charset="0"/>
              </a:rPr>
              <a:t>    </a:t>
            </a:r>
            <a:endParaRPr lang="en-GB" sz="3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43526" y="634802"/>
            <a:ext cx="830494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3600" b="1" dirty="0" smtClean="0">
                <a:latin typeface="Maiandra GD" pitchFamily="34" charset="0"/>
                <a:cs typeface="Arial" charset="0"/>
              </a:rPr>
              <a:t>What is happening in this source</a:t>
            </a:r>
            <a:r>
              <a:rPr lang="en-GB" sz="2800" b="1" dirty="0" smtClean="0">
                <a:latin typeface="Maiandra GD" pitchFamily="34" charset="0"/>
                <a:cs typeface="Arial" charset="0"/>
              </a:rPr>
              <a:t>?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557436" y="1579876"/>
            <a:ext cx="669702" cy="566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6353796" y="1452106"/>
            <a:ext cx="2895338" cy="13304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4000" dirty="0" smtClean="0">
              <a:latin typeface="Comic Sans MS" panose="030F0702030302020204" pitchFamily="66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9600" b="1" dirty="0" smtClean="0">
                <a:latin typeface="Comic Sans MS" panose="030F0702030302020204" pitchFamily="66" charset="0"/>
              </a:rPr>
              <a:t> 1 MIN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9600" b="1" dirty="0" smtClean="0">
                <a:latin typeface="Comic Sans MS" panose="030F0702030302020204" pitchFamily="66" charset="0"/>
              </a:rPr>
              <a:t>Discuss your list with a partner</a:t>
            </a:r>
            <a:endParaRPr lang="en-GB" sz="3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 descr="http://www.victorianlondon.org/crime/pickpocke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937" y="3081254"/>
            <a:ext cx="3282502" cy="350196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ontent Placeholder 4"/>
          <p:cNvSpPr txBox="1">
            <a:spLocks/>
          </p:cNvSpPr>
          <p:nvPr/>
        </p:nvSpPr>
        <p:spPr bwMode="auto">
          <a:xfrm>
            <a:off x="7246699" y="4729162"/>
            <a:ext cx="4679137" cy="19447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800" b="1" dirty="0">
              <a:latin typeface="Comic Sans MS" panose="030F0702030302020204" pitchFamily="66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800" b="1" dirty="0" smtClean="0">
                <a:latin typeface="Comic Sans MS" panose="030F0702030302020204" pitchFamily="66" charset="0"/>
              </a:rPr>
              <a:t>Extension: 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GB" sz="1800" b="1" dirty="0">
                <a:latin typeface="Comic Sans MS" panose="030F0702030302020204" pitchFamily="66" charset="0"/>
              </a:rPr>
              <a:t>What are their ages?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800" b="1" dirty="0">
              <a:latin typeface="Comic Sans MS" panose="030F0702030302020204" pitchFamily="66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800" b="1" dirty="0" smtClean="0">
                <a:latin typeface="Comic Sans MS" panose="030F0702030302020204" pitchFamily="66" charset="0"/>
              </a:rPr>
              <a:t>How would they be punished?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800" b="1" dirty="0" smtClean="0">
              <a:latin typeface="Comic Sans MS" panose="030F0702030302020204" pitchFamily="66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1800" dirty="0" smtClean="0">
                <a:latin typeface="Comic Sans MS" panose="030F0702030302020204" pitchFamily="66" charset="0"/>
              </a:rPr>
              <a:t>    </a:t>
            </a:r>
            <a:endParaRPr lang="en-GB" sz="1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79494" y="6233374"/>
            <a:ext cx="1156878" cy="523119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4000" dirty="0" smtClean="0">
              <a:latin typeface="Maiandra GD" panose="020E0502030308020204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9600" b="1" dirty="0" smtClean="0">
                <a:latin typeface="Maiandra GD" panose="020E0502030308020204" pitchFamily="34" charset="0"/>
              </a:rPr>
              <a:t> 2 min</a:t>
            </a:r>
            <a:endParaRPr lang="en-GB" sz="3600" b="1" dirty="0" smtClean="0">
              <a:latin typeface="Maiandra GD" panose="020E0502030308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3000" dirty="0" smtClean="0">
                <a:latin typeface="Maiandra GD" panose="020E0502030308020204" pitchFamily="34" charset="0"/>
              </a:rPr>
              <a:t>    </a:t>
            </a:r>
            <a:endParaRPr lang="en-GB" sz="3000" dirty="0" smtClean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8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121920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3600" b="1" dirty="0" smtClean="0">
                <a:latin typeface="Comic Sans MS" panose="030F0702030302020204" pitchFamily="66" charset="0"/>
                <a:cs typeface="Arial" charset="0"/>
              </a:rPr>
              <a:t>STARTER 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79494" y="6233374"/>
            <a:ext cx="1156878" cy="523119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4000" dirty="0" smtClean="0">
              <a:latin typeface="Maiandra GD" panose="020E0502030308020204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9600" b="1" dirty="0" smtClean="0">
                <a:latin typeface="Maiandra GD" panose="020E0502030308020204" pitchFamily="34" charset="0"/>
              </a:rPr>
              <a:t> 2 min</a:t>
            </a:r>
            <a:endParaRPr lang="en-GB" sz="3600" b="1" dirty="0" smtClean="0">
              <a:latin typeface="Maiandra GD" panose="020E0502030308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3000" dirty="0" smtClean="0">
                <a:latin typeface="Maiandra GD" panose="020E0502030308020204" pitchFamily="34" charset="0"/>
              </a:rPr>
              <a:t>    </a:t>
            </a:r>
            <a:endParaRPr lang="en-GB" sz="3000" dirty="0" smtClean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pic>
        <p:nvPicPr>
          <p:cNvPr id="6" name="Picture 5" descr="http://www.victorianlondon.org/crime/pickpocke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1564970"/>
            <a:ext cx="2857500" cy="3286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Arrow Connector 7"/>
          <p:cNvCxnSpPr/>
          <p:nvPr/>
        </p:nvCxnSpPr>
        <p:spPr>
          <a:xfrm flipH="1">
            <a:off x="3374265" y="3348507"/>
            <a:ext cx="1777284" cy="12879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400800" y="3592252"/>
            <a:ext cx="148107" cy="167282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301247" y="3110302"/>
            <a:ext cx="1057142" cy="32955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301247" y="1862113"/>
            <a:ext cx="1057142" cy="32955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4301544" y="5265072"/>
            <a:ext cx="4259686" cy="144887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Stealing from the rich man, young children, probably the same age as some of you.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414465" y="2884774"/>
            <a:ext cx="2519966" cy="144887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Group of children working together. 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472420" y="1302451"/>
            <a:ext cx="2519966" cy="144887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Crowded city area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97284" y="2550640"/>
            <a:ext cx="2519966" cy="144887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Rich/wealthy man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524750" y="4174435"/>
            <a:ext cx="1954101" cy="1090637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968248" y="4739425"/>
            <a:ext cx="1841679" cy="17128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But how were they punished in Victorian society?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049591" y="2568355"/>
            <a:ext cx="991673" cy="889212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6778983" y="2935547"/>
            <a:ext cx="991673" cy="889212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005445" y="2991137"/>
            <a:ext cx="991673" cy="889212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97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2" grpId="0" animBg="1"/>
      <p:bldP spid="1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35356" y="646331"/>
            <a:ext cx="10921285" cy="265749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During the </a:t>
            </a:r>
            <a:r>
              <a:rPr lang="en-GB" b="1" dirty="0"/>
              <a:t>nineteenth century </a:t>
            </a:r>
            <a:r>
              <a:rPr lang="en-GB" dirty="0"/>
              <a:t>there was a steady increase in levels of </a:t>
            </a:r>
            <a:r>
              <a:rPr lang="en-GB" b="1" dirty="0"/>
              <a:t>crime</a:t>
            </a:r>
            <a:r>
              <a:rPr lang="en-GB" dirty="0"/>
              <a:t> in Britain. The causes of this can be linked to the </a:t>
            </a:r>
            <a:r>
              <a:rPr lang="en-GB" b="1" dirty="0"/>
              <a:t>I</a:t>
            </a:r>
            <a:r>
              <a:rPr lang="en-GB" b="1" dirty="0" smtClean="0"/>
              <a:t>ndustrial </a:t>
            </a:r>
            <a:r>
              <a:rPr lang="en-GB" b="1" dirty="0"/>
              <a:t>revolution,</a:t>
            </a:r>
            <a:r>
              <a:rPr lang="en-GB" dirty="0"/>
              <a:t> which resulted in more and more people living in towns, and to an increase in population levels.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dirty="0"/>
              <a:t>1800 there were about 16 million people living in Britain. One hundred years later this figure had risen to almost 42 million!</a:t>
            </a:r>
          </a:p>
          <a:p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1" y="0"/>
            <a:ext cx="12192001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3600" b="1" dirty="0" smtClean="0">
                <a:latin typeface="Comic Sans MS" panose="030F0702030302020204" pitchFamily="66" charset="0"/>
                <a:cs typeface="Arial" charset="0"/>
              </a:rPr>
              <a:t>Victorian Britain</a:t>
            </a:r>
          </a:p>
        </p:txBody>
      </p:sp>
      <p:pic>
        <p:nvPicPr>
          <p:cNvPr id="1026" name="Picture 2" descr="http://www.survivallife.com/wp-content/uploads/2014/02/Crime-Rates-by-city-300x3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225" y="3585108"/>
            <a:ext cx="2414005" cy="270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5329705" y="4318765"/>
            <a:ext cx="1532586" cy="1236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http://www.joy-of-cartoon-pictures.com/images/tokyo-japan-picture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7" b="60120"/>
          <a:stretch/>
        </p:blipFill>
        <p:spPr bwMode="auto">
          <a:xfrm>
            <a:off x="1839801" y="4146993"/>
            <a:ext cx="2893278" cy="157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79494" y="6233374"/>
            <a:ext cx="1156878" cy="523119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4000" dirty="0" smtClean="0">
              <a:latin typeface="Maiandra GD" panose="020E0502030308020204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9600" b="1" dirty="0" smtClean="0">
                <a:latin typeface="Maiandra GD" panose="020E0502030308020204" pitchFamily="34" charset="0"/>
              </a:rPr>
              <a:t> </a:t>
            </a:r>
            <a:r>
              <a:rPr lang="en-GB" sz="9600" b="1" dirty="0">
                <a:latin typeface="Maiandra GD" panose="020E0502030308020204" pitchFamily="34" charset="0"/>
              </a:rPr>
              <a:t>1</a:t>
            </a:r>
            <a:r>
              <a:rPr lang="en-GB" sz="9600" b="1" dirty="0" smtClean="0">
                <a:latin typeface="Maiandra GD" panose="020E0502030308020204" pitchFamily="34" charset="0"/>
              </a:rPr>
              <a:t> min</a:t>
            </a:r>
            <a:endParaRPr lang="en-GB" sz="3600" b="1" dirty="0" smtClean="0">
              <a:latin typeface="Maiandra GD" panose="020E0502030308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3000" dirty="0" smtClean="0">
                <a:latin typeface="Maiandra GD" panose="020E0502030308020204" pitchFamily="34" charset="0"/>
              </a:rPr>
              <a:t>    </a:t>
            </a:r>
            <a:endParaRPr lang="en-GB" sz="3000" dirty="0" smtClean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2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estfieldcomics.com/wow/art/med/DEC0841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82" r="29208"/>
          <a:stretch/>
        </p:blipFill>
        <p:spPr bwMode="auto">
          <a:xfrm>
            <a:off x="243003" y="2570922"/>
            <a:ext cx="1814893" cy="1981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TyokUfRZcqFvx5AxjVZWq1ig7ZiyE3Ugtk91Y58SpouHucfe7vRw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57" t="28198" r="14304" b="8151"/>
          <a:stretch/>
        </p:blipFill>
        <p:spPr bwMode="auto">
          <a:xfrm>
            <a:off x="3138830" y="2630918"/>
            <a:ext cx="2390210" cy="197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encrypted-tbn1.gstatic.com/images?q=tbn:ANd9GcTyokUfRZcqFvx5AxjVZWq1ig7ZiyE3Ugtk91Y58SpouHucfe7vRw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42" t="41365" r="42581" b="16258"/>
          <a:stretch/>
        </p:blipFill>
        <p:spPr bwMode="auto">
          <a:xfrm>
            <a:off x="6789851" y="2630918"/>
            <a:ext cx="1352281" cy="172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TBrvM-1VhfMCC-q_0-K-eL2kaLdqHwmWfUJ7QMQHsIaKBW_efNXQ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4132" r="38662" b="7340"/>
          <a:stretch/>
        </p:blipFill>
        <p:spPr bwMode="auto">
          <a:xfrm>
            <a:off x="9249840" y="2438540"/>
            <a:ext cx="1634588" cy="183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2.gstatic.com/images?q=tbn:ANd9GcTbDYI-G5z7c92ZQIV5YX5Ilk2aPw_YbLnz8hXeLxjhzzmgVwI-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70" y="4790883"/>
            <a:ext cx="20955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1" y="0"/>
            <a:ext cx="12192001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3600" b="1" dirty="0" smtClean="0">
                <a:latin typeface="Comic Sans MS" panose="030F0702030302020204" pitchFamily="66" charset="0"/>
                <a:cs typeface="Arial" charset="0"/>
              </a:rPr>
              <a:t>THE WORKING CLASS CHILDREN </a:t>
            </a:r>
          </a:p>
        </p:txBody>
      </p:sp>
      <p:pic>
        <p:nvPicPr>
          <p:cNvPr id="1034" name="Picture 10" descr="http://static.guim.co.uk/sys-images/Books/Pix/pictures/2010/1/6/1262780249342/Victorian-policeman-001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5" r="18450"/>
          <a:stretch/>
        </p:blipFill>
        <p:spPr bwMode="auto">
          <a:xfrm>
            <a:off x="9895842" y="4986426"/>
            <a:ext cx="1850792" cy="171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2.bp.blogspot.com/-sq3X4Jm3e2o/TveyC3ahquI/AAAAAAAACDo/SSRH-8recqg/s200/teacher%2Bin%2Bcell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869" y="5098167"/>
            <a:ext cx="1762125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" y="646331"/>
            <a:ext cx="12189540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In the towns and cities such as a London, where there was severe crowding, there </a:t>
            </a:r>
            <a:r>
              <a:rPr lang="en-GB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was a big issue with children stealing from shops and the wealthy Middle-class</a:t>
            </a:r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. The Middle-class blamed 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</a:t>
            </a:r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orking-class children, who were poor and wanted them to be disciplined. </a:t>
            </a:r>
          </a:p>
          <a:p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The police would either </a:t>
            </a:r>
            <a:r>
              <a:rPr lang="en-GB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Punish the child severely</a:t>
            </a:r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, send them to </a:t>
            </a:r>
            <a:r>
              <a:rPr lang="en-GB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 adult prison </a:t>
            </a:r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or send them to </a:t>
            </a:r>
            <a:r>
              <a:rPr lang="en-GB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another country </a:t>
            </a:r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as punishment. They believed children were just </a:t>
            </a:r>
            <a:r>
              <a:rPr lang="en-GB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small adults </a:t>
            </a:r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and there should be </a:t>
            </a:r>
            <a:r>
              <a:rPr lang="en-GB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no</a:t>
            </a:r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difference in the way they are punished.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228523" y="2951420"/>
            <a:ext cx="684278" cy="74212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5729646" y="3075741"/>
            <a:ext cx="684278" cy="74212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8334709" y="3122742"/>
            <a:ext cx="684278" cy="74212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5400000">
            <a:off x="9991727" y="4260803"/>
            <a:ext cx="550350" cy="74212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10800000">
            <a:off x="8907701" y="5415185"/>
            <a:ext cx="684278" cy="74212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10800000">
            <a:off x="5692927" y="5436736"/>
            <a:ext cx="684278" cy="74212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http://ak1.polyvoreimg.com/cgi/img-thing/size/l/tid/9155175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0" r="28641" b="26082"/>
          <a:stretch/>
        </p:blipFill>
        <p:spPr bwMode="auto">
          <a:xfrm>
            <a:off x="1820338" y="5163393"/>
            <a:ext cx="2039083" cy="14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ontent Placeholder 4"/>
          <p:cNvSpPr txBox="1">
            <a:spLocks/>
          </p:cNvSpPr>
          <p:nvPr/>
        </p:nvSpPr>
        <p:spPr bwMode="auto">
          <a:xfrm>
            <a:off x="79494" y="6233374"/>
            <a:ext cx="1156878" cy="523119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4000" dirty="0" smtClean="0">
              <a:latin typeface="Maiandra GD" panose="020E0502030308020204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9600" b="1" dirty="0" smtClean="0">
                <a:latin typeface="Maiandra GD" panose="020E0502030308020204" pitchFamily="34" charset="0"/>
              </a:rPr>
              <a:t> </a:t>
            </a:r>
            <a:r>
              <a:rPr lang="en-GB" sz="9600" b="1" dirty="0">
                <a:latin typeface="Maiandra GD" panose="020E0502030308020204" pitchFamily="34" charset="0"/>
              </a:rPr>
              <a:t>1</a:t>
            </a:r>
            <a:r>
              <a:rPr lang="en-GB" sz="9600" b="1" dirty="0" smtClean="0">
                <a:latin typeface="Maiandra GD" panose="020E0502030308020204" pitchFamily="34" charset="0"/>
              </a:rPr>
              <a:t> min</a:t>
            </a:r>
            <a:endParaRPr lang="en-GB" sz="3600" b="1" dirty="0" smtClean="0">
              <a:latin typeface="Maiandra GD" panose="020E0502030308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3000" dirty="0" smtClean="0">
                <a:latin typeface="Maiandra GD" panose="020E0502030308020204" pitchFamily="34" charset="0"/>
              </a:rPr>
              <a:t>    </a:t>
            </a:r>
            <a:endParaRPr lang="en-GB" sz="3000" dirty="0" smtClean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38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0" y="14289"/>
            <a:ext cx="2663686" cy="1509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Comic Sans MS" panose="030F0702030302020204" pitchFamily="66" charset="0"/>
              </a:rPr>
              <a:t>Learning objective:</a:t>
            </a:r>
            <a:br>
              <a:rPr lang="en-GB" sz="1300" dirty="0" smtClean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To be able to understand how children in Victorian Britain would be punished for crimes.</a:t>
            </a:r>
          </a:p>
          <a:p>
            <a:pPr algn="ctr"/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endParaRPr lang="en-GB" sz="1300" b="0" dirty="0" smtClean="0">
              <a:latin typeface="Maiandra GD" pitchFamily="34" charset="0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0" y="1196752"/>
            <a:ext cx="2663686" cy="566124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b="1" u="sng" dirty="0" smtClean="0">
              <a:latin typeface="Comic Sans MS" panose="030F0702030302020204" pitchFamily="66" charset="0"/>
            </a:endParaRPr>
          </a:p>
          <a:p>
            <a:r>
              <a:rPr lang="en-GB" sz="1600" b="1" u="sng" dirty="0">
                <a:latin typeface="Comic Sans MS" panose="030F0702030302020204" pitchFamily="66" charset="0"/>
              </a:rPr>
              <a:t>ALL </a:t>
            </a:r>
            <a:r>
              <a:rPr lang="en-GB" sz="1600" dirty="0">
                <a:latin typeface="Comic Sans MS" panose="030F0702030302020204" pitchFamily="66" charset="0"/>
              </a:rPr>
              <a:t>students will be able to </a:t>
            </a:r>
            <a:r>
              <a:rPr lang="en-GB" sz="1600" b="1" u="sng" dirty="0">
                <a:latin typeface="Comic Sans MS" panose="030F0702030302020204" pitchFamily="66" charset="0"/>
              </a:rPr>
              <a:t>DESCRIBE</a:t>
            </a:r>
            <a:r>
              <a:rPr lang="en-GB" sz="1600" dirty="0">
                <a:latin typeface="Comic Sans MS" panose="030F0702030302020204" pitchFamily="66" charset="0"/>
              </a:rPr>
              <a:t> how children were punished in Victorian Britain</a:t>
            </a:r>
            <a:r>
              <a:rPr lang="en-GB" sz="16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b="1" u="sng" dirty="0">
                <a:latin typeface="Comic Sans MS" panose="030F0702030302020204" pitchFamily="66" charset="0"/>
              </a:rPr>
              <a:t>MOST</a:t>
            </a:r>
            <a:r>
              <a:rPr lang="en-GB" sz="1600" dirty="0">
                <a:latin typeface="Comic Sans MS" panose="030F0702030302020204" pitchFamily="66" charset="0"/>
              </a:rPr>
              <a:t> students will able to </a:t>
            </a:r>
            <a:r>
              <a:rPr lang="en-GB" sz="1600" b="1" u="sng" dirty="0">
                <a:latin typeface="Comic Sans MS" panose="030F0702030302020204" pitchFamily="66" charset="0"/>
              </a:rPr>
              <a:t>EXPLAIN</a:t>
            </a:r>
            <a:r>
              <a:rPr lang="en-GB" sz="1600" dirty="0">
                <a:latin typeface="Comic Sans MS" panose="030F0702030302020204" pitchFamily="66" charset="0"/>
              </a:rPr>
              <a:t> whether the </a:t>
            </a:r>
            <a:r>
              <a:rPr lang="en-GB" sz="1600" dirty="0"/>
              <a:t>Victorian</a:t>
            </a:r>
            <a:r>
              <a:rPr lang="en-GB" sz="1600" dirty="0">
                <a:latin typeface="Comic Sans MS" panose="030F0702030302020204" pitchFamily="66" charset="0"/>
              </a:rPr>
              <a:t> punishments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>
                <a:latin typeface="Comic Sans MS" panose="030F0702030302020204" pitchFamily="66" charset="0"/>
              </a:rPr>
              <a:t>were fair</a:t>
            </a:r>
            <a:r>
              <a:rPr lang="en-GB" sz="16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b="1" u="sng" dirty="0">
                <a:latin typeface="Comic Sans MS" panose="030F0702030302020204" pitchFamily="66" charset="0"/>
              </a:rPr>
              <a:t>SOME</a:t>
            </a:r>
            <a:r>
              <a:rPr lang="en-GB" sz="1600" dirty="0">
                <a:latin typeface="Comic Sans MS" panose="030F0702030302020204" pitchFamily="66" charset="0"/>
              </a:rPr>
              <a:t> students will be able to </a:t>
            </a:r>
            <a:r>
              <a:rPr lang="en-GB" sz="1600" b="1" u="sng" dirty="0">
                <a:latin typeface="Comic Sans MS" panose="030F0702030302020204" pitchFamily="66" charset="0"/>
              </a:rPr>
              <a:t>INVESTIGATE</a:t>
            </a:r>
            <a:r>
              <a:rPr lang="en-GB" sz="1600" dirty="0">
                <a:latin typeface="Comic Sans MS" panose="030F0702030302020204" pitchFamily="66" charset="0"/>
              </a:rPr>
              <a:t> the meanings of key words from this period. 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63686" y="0"/>
            <a:ext cx="9528313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3600" b="1" dirty="0" smtClean="0">
                <a:latin typeface="Comic Sans MS" panose="030F0702030302020204" pitchFamily="66" charset="0"/>
                <a:cs typeface="Arial" charset="0"/>
              </a:rPr>
              <a:t>MAIN ACTIVITY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78601" y="646331"/>
            <a:ext cx="6401164" cy="70788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4000" b="1" dirty="0" smtClean="0">
                <a:latin typeface="Maiandra GD" pitchFamily="34" charset="0"/>
                <a:cs typeface="Arial" charset="0"/>
              </a:rPr>
              <a:t>Victorian investigation </a:t>
            </a:r>
          </a:p>
        </p:txBody>
      </p:sp>
      <p:sp>
        <p:nvSpPr>
          <p:cNvPr id="8" name="Rectangle 7"/>
          <p:cNvSpPr/>
          <p:nvPr/>
        </p:nvSpPr>
        <p:spPr>
          <a:xfrm>
            <a:off x="3925117" y="1551389"/>
            <a:ext cx="7185386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  <a:cs typeface="Arial" charset="0"/>
              </a:rPr>
              <a:t>You each have four different young Victorians in trouble with the law from the 19</a:t>
            </a:r>
            <a:r>
              <a:rPr lang="en-GB" baseline="30000" dirty="0" smtClean="0">
                <a:latin typeface="Comic Sans MS" panose="030F0702030302020204" pitchFamily="66" charset="0"/>
                <a:cs typeface="Arial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  <a:cs typeface="Arial" charset="0"/>
              </a:rPr>
              <a:t>century.</a:t>
            </a:r>
            <a:endParaRPr lang="en-GB" dirty="0" smtClean="0">
              <a:latin typeface="Comic Sans MS" panose="030F0702030302020204" pitchFamily="66" charset="0"/>
              <a:cs typeface="Arial" charset="0"/>
            </a:endParaRPr>
          </a:p>
          <a:p>
            <a:pPr algn="ctr"/>
            <a:endParaRPr lang="en-GB" b="1" dirty="0" smtClean="0">
              <a:latin typeface="Comic Sans MS" panose="030F0702030302020204" pitchFamily="66" charset="0"/>
              <a:cs typeface="Arial" charset="0"/>
            </a:endParaRPr>
          </a:p>
          <a:p>
            <a:pPr algn="ctr"/>
            <a:r>
              <a:rPr lang="en-GB" b="1" dirty="0" smtClean="0">
                <a:latin typeface="Comic Sans MS" panose="030F0702030302020204" pitchFamily="66" charset="0"/>
                <a:cs typeface="Arial" charset="0"/>
              </a:rPr>
              <a:t>1.Answer the questions on your </a:t>
            </a:r>
            <a:r>
              <a:rPr lang="en-GB" b="1" dirty="0" smtClean="0">
                <a:latin typeface="Comic Sans MS" panose="030F0702030302020204" pitchFamily="66" charset="0"/>
                <a:cs typeface="Arial" charset="0"/>
              </a:rPr>
              <a:t>worksheet</a:t>
            </a:r>
            <a:endParaRPr lang="en-GB" b="1" dirty="0" smtClean="0">
              <a:latin typeface="Comic Sans MS" panose="030F0702030302020204" pitchFamily="66" charset="0"/>
              <a:cs typeface="Arial" charset="0"/>
            </a:endParaRPr>
          </a:p>
          <a:p>
            <a:pPr algn="ctr"/>
            <a:endParaRPr lang="en-GB" b="1" dirty="0" smtClean="0">
              <a:latin typeface="Comic Sans MS" panose="030F0702030302020204" pitchFamily="66" charset="0"/>
              <a:cs typeface="Arial" charset="0"/>
            </a:endParaRP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2.Do </a:t>
            </a:r>
            <a:r>
              <a:rPr lang="en-GB" b="1" dirty="0">
                <a:latin typeface="Comic Sans MS" panose="030F0702030302020204" pitchFamily="66" charset="0"/>
              </a:rPr>
              <a:t>you think their punishments was fair? </a:t>
            </a:r>
          </a:p>
          <a:p>
            <a:pPr algn="ctr"/>
            <a:endParaRPr lang="en-GB" b="1" dirty="0">
              <a:latin typeface="Comic Sans MS" panose="030F0702030302020204" pitchFamily="66" charset="0"/>
              <a:cs typeface="Arial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  <a:cs typeface="Arial" charset="0"/>
              </a:rPr>
              <a:t>3. Extension work- complete the word search and match the words to their definitions 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2788386" y="5872766"/>
            <a:ext cx="1156878" cy="985234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4000" dirty="0" smtClean="0">
              <a:latin typeface="Maiandra GD" panose="020E0502030308020204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9600" b="1" dirty="0" smtClean="0">
                <a:latin typeface="Maiandra GD" panose="020E0502030308020204" pitchFamily="34" charset="0"/>
              </a:rPr>
              <a:t> 5-7 </a:t>
            </a:r>
            <a:r>
              <a:rPr lang="en-GB" sz="9600" b="1" dirty="0" err="1" smtClean="0">
                <a:latin typeface="Maiandra GD" panose="020E0502030308020204" pitchFamily="34" charset="0"/>
              </a:rPr>
              <a:t>mins</a:t>
            </a:r>
            <a:endParaRPr lang="en-GB" sz="3600" b="1" dirty="0" smtClean="0">
              <a:latin typeface="Maiandra GD" panose="020E0502030308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3000" dirty="0" smtClean="0">
                <a:latin typeface="Maiandra GD" panose="020E0502030308020204" pitchFamily="34" charset="0"/>
              </a:rPr>
              <a:t>    </a:t>
            </a:r>
            <a:endParaRPr lang="en-GB" sz="3000" dirty="0" smtClean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449" t="20230" r="24297" b="28892"/>
          <a:stretch/>
        </p:blipFill>
        <p:spPr>
          <a:xfrm>
            <a:off x="5426401" y="4333884"/>
            <a:ext cx="4182819" cy="224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4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/>
        </p:nvSpPr>
        <p:spPr>
          <a:xfrm>
            <a:off x="0" y="14289"/>
            <a:ext cx="2663686" cy="1509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Comic Sans MS" panose="030F0702030302020204" pitchFamily="66" charset="0"/>
              </a:rPr>
              <a:t>Learning objective:</a:t>
            </a:r>
            <a:br>
              <a:rPr lang="en-GB" sz="1300" dirty="0" smtClean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To be able to understand how children in Victorian Britain would be punished for crimes.</a:t>
            </a:r>
          </a:p>
          <a:p>
            <a:pPr algn="ctr"/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endParaRPr lang="en-GB" sz="1300" b="0" dirty="0" smtClean="0">
              <a:latin typeface="Maiandra GD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60320" y="0"/>
            <a:ext cx="963168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3600" b="1" dirty="0" smtClean="0">
                <a:latin typeface="Maiandra GD" pitchFamily="34" charset="0"/>
                <a:cs typeface="Arial" charset="0"/>
              </a:rPr>
              <a:t>Plenary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38303" y="1444173"/>
            <a:ext cx="7075714" cy="30469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en-GB" sz="2400" b="1" dirty="0" smtClean="0">
                <a:latin typeface="Comic Sans MS" panose="030F0702030302020204" pitchFamily="66" charset="0"/>
                <a:cs typeface="Arial" charset="0"/>
              </a:rPr>
              <a:t>How was Harry punished? </a:t>
            </a:r>
          </a:p>
          <a:p>
            <a:pPr marL="457200" indent="-457200" algn="ctr">
              <a:buFont typeface="+mj-lt"/>
              <a:buAutoNum type="arabicPeriod"/>
            </a:pPr>
            <a:endParaRPr lang="en-GB" sz="2400" b="1" dirty="0" smtClean="0">
              <a:latin typeface="Comic Sans MS" panose="030F0702030302020204" pitchFamily="66" charset="0"/>
              <a:cs typeface="Arial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n-GB" sz="2400" b="1" dirty="0" smtClean="0">
                <a:latin typeface="Comic Sans MS" panose="030F0702030302020204" pitchFamily="66" charset="0"/>
                <a:cs typeface="Arial" charset="0"/>
              </a:rPr>
              <a:t>Why did children go to adult prisons?</a:t>
            </a:r>
          </a:p>
          <a:p>
            <a:pPr marL="457200" indent="-457200" algn="ctr">
              <a:buFont typeface="+mj-lt"/>
              <a:buAutoNum type="arabicPeriod"/>
            </a:pPr>
            <a:endParaRPr lang="en-GB" sz="2400" b="1" dirty="0" smtClean="0">
              <a:latin typeface="Comic Sans MS" panose="030F0702030302020204" pitchFamily="66" charset="0"/>
              <a:cs typeface="Arial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n-GB" sz="2400" b="1" dirty="0" smtClean="0">
                <a:latin typeface="Comic Sans MS" panose="030F0702030302020204" pitchFamily="66" charset="0"/>
                <a:cs typeface="Arial" charset="0"/>
              </a:rPr>
              <a:t>Give me a different way children would have been punished in the Victorian age?</a:t>
            </a:r>
          </a:p>
          <a:p>
            <a:pPr marL="457200" indent="-457200" algn="ctr">
              <a:buFont typeface="+mj-lt"/>
              <a:buAutoNum type="arabicPeriod"/>
            </a:pPr>
            <a:endParaRPr lang="en-GB" sz="2400" b="1" dirty="0">
              <a:latin typeface="Comic Sans MS" panose="030F0702030302020204" pitchFamily="66" charset="0"/>
              <a:cs typeface="Arial" charset="0"/>
            </a:endParaRPr>
          </a:p>
          <a:p>
            <a:pPr marL="457200" indent="-457200" algn="ctr">
              <a:buFont typeface="+mj-lt"/>
              <a:buAutoNum type="arabicPeriod"/>
            </a:pPr>
            <a:endParaRPr lang="en-GB" sz="2400" b="1" dirty="0" smtClean="0"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0" y="1226"/>
            <a:ext cx="2663686" cy="1509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r>
              <a:rPr lang="en-GB" sz="1300" dirty="0" smtClean="0">
                <a:latin typeface="Comic Sans MS" panose="030F0702030302020204" pitchFamily="66" charset="0"/>
              </a:rPr>
              <a:t>Learning objective:</a:t>
            </a:r>
            <a:br>
              <a:rPr lang="en-GB" sz="1300" dirty="0" smtClean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To be able to understand how children in Victorian Britain would be punished for crimes.</a:t>
            </a:r>
          </a:p>
          <a:p>
            <a:pPr algn="ctr"/>
            <a:r>
              <a:rPr lang="en-GB" sz="1300" dirty="0" smtClean="0">
                <a:latin typeface="Maiandra GD" pitchFamily="34" charset="0"/>
              </a:rPr>
              <a:t/>
            </a:r>
            <a:br>
              <a:rPr lang="en-GB" sz="1300" dirty="0" smtClean="0">
                <a:latin typeface="Maiandra GD" pitchFamily="34" charset="0"/>
              </a:rPr>
            </a:br>
            <a:endParaRPr lang="en-GB" sz="1300" b="0" dirty="0" smtClean="0">
              <a:latin typeface="Maiandra GD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0" y="1183689"/>
            <a:ext cx="2663686" cy="566124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u="sng" dirty="0">
                <a:latin typeface="Comic Sans MS" panose="030F0702030302020204" pitchFamily="66" charset="0"/>
              </a:rPr>
              <a:t>ALL </a:t>
            </a:r>
            <a:r>
              <a:rPr lang="en-GB" sz="1600" dirty="0">
                <a:latin typeface="Comic Sans MS" panose="030F0702030302020204" pitchFamily="66" charset="0"/>
              </a:rPr>
              <a:t>students will be able to </a:t>
            </a:r>
            <a:r>
              <a:rPr lang="en-GB" sz="1600" b="1" u="sng" dirty="0">
                <a:latin typeface="Comic Sans MS" panose="030F0702030302020204" pitchFamily="66" charset="0"/>
              </a:rPr>
              <a:t>DESCRIBE</a:t>
            </a:r>
            <a:r>
              <a:rPr lang="en-GB" sz="1600" dirty="0">
                <a:latin typeface="Comic Sans MS" panose="030F0702030302020204" pitchFamily="66" charset="0"/>
              </a:rPr>
              <a:t> how children were punished in Victorian Britain</a:t>
            </a:r>
            <a:r>
              <a:rPr lang="en-GB" sz="16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b="1" u="sng" dirty="0">
                <a:latin typeface="Comic Sans MS" panose="030F0702030302020204" pitchFamily="66" charset="0"/>
              </a:rPr>
              <a:t>MOST</a:t>
            </a:r>
            <a:r>
              <a:rPr lang="en-GB" sz="1600" dirty="0">
                <a:latin typeface="Comic Sans MS" panose="030F0702030302020204" pitchFamily="66" charset="0"/>
              </a:rPr>
              <a:t> students will able to </a:t>
            </a:r>
            <a:r>
              <a:rPr lang="en-GB" sz="1600" b="1" u="sng" dirty="0">
                <a:latin typeface="Comic Sans MS" panose="030F0702030302020204" pitchFamily="66" charset="0"/>
              </a:rPr>
              <a:t>EXPLAIN</a:t>
            </a:r>
            <a:r>
              <a:rPr lang="en-GB" sz="1600" dirty="0">
                <a:latin typeface="Comic Sans MS" panose="030F0702030302020204" pitchFamily="66" charset="0"/>
              </a:rPr>
              <a:t> whether the </a:t>
            </a:r>
            <a:r>
              <a:rPr lang="en-GB" sz="1600" dirty="0"/>
              <a:t>Victorian</a:t>
            </a:r>
            <a:r>
              <a:rPr lang="en-GB" sz="1600" dirty="0">
                <a:latin typeface="Comic Sans MS" panose="030F0702030302020204" pitchFamily="66" charset="0"/>
              </a:rPr>
              <a:t> punishments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>
                <a:latin typeface="Comic Sans MS" panose="030F0702030302020204" pitchFamily="66" charset="0"/>
              </a:rPr>
              <a:t>were fair</a:t>
            </a:r>
            <a:r>
              <a:rPr lang="en-GB" sz="16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b="1" u="sng" dirty="0">
                <a:latin typeface="Comic Sans MS" panose="030F0702030302020204" pitchFamily="66" charset="0"/>
              </a:rPr>
              <a:t>SOME</a:t>
            </a:r>
            <a:r>
              <a:rPr lang="en-GB" sz="1600" dirty="0">
                <a:latin typeface="Comic Sans MS" panose="030F0702030302020204" pitchFamily="66" charset="0"/>
              </a:rPr>
              <a:t> students will be able to </a:t>
            </a:r>
            <a:r>
              <a:rPr lang="en-GB" sz="1600" b="1" u="sng" dirty="0">
                <a:latin typeface="Comic Sans MS" panose="030F0702030302020204" pitchFamily="66" charset="0"/>
              </a:rPr>
              <a:t>INVESTIGATE</a:t>
            </a:r>
            <a:r>
              <a:rPr lang="en-GB" sz="1600" dirty="0">
                <a:latin typeface="Comic Sans MS" panose="030F0702030302020204" pitchFamily="66" charset="0"/>
              </a:rPr>
              <a:t> the meanings of key words from this period. </a:t>
            </a:r>
          </a:p>
        </p:txBody>
      </p:sp>
      <p:sp>
        <p:nvSpPr>
          <p:cNvPr id="8" name="Rectangle 7"/>
          <p:cNvSpPr/>
          <p:nvPr/>
        </p:nvSpPr>
        <p:spPr>
          <a:xfrm>
            <a:off x="4328160" y="512436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/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Key question: Do we think </a:t>
            </a:r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punishments were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fair?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2788386" y="5872766"/>
            <a:ext cx="1156878" cy="985234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4000" dirty="0" smtClean="0">
              <a:latin typeface="Maiandra GD" panose="020E0502030308020204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9600" b="1" dirty="0" smtClean="0">
                <a:latin typeface="Maiandra GD" panose="020E0502030308020204" pitchFamily="34" charset="0"/>
              </a:rPr>
              <a:t> 3-5 </a:t>
            </a:r>
            <a:r>
              <a:rPr lang="en-GB" sz="9600" b="1" dirty="0" err="1" smtClean="0">
                <a:latin typeface="Maiandra GD" panose="020E0502030308020204" pitchFamily="34" charset="0"/>
              </a:rPr>
              <a:t>mins</a:t>
            </a:r>
            <a:endParaRPr lang="en-GB" sz="3600" b="1" dirty="0" smtClean="0">
              <a:latin typeface="Maiandra GD" panose="020E0502030308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3000" dirty="0" smtClean="0">
                <a:latin typeface="Maiandra GD" panose="020E0502030308020204" pitchFamily="34" charset="0"/>
              </a:rPr>
              <a:t>    </a:t>
            </a:r>
            <a:endParaRPr lang="en-GB" sz="3000" dirty="0" smtClean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34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485</Words>
  <Application>Microsoft Office PowerPoint</Application>
  <PresentationFormat>Widescreen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Britain</dc:title>
  <dc:creator>gurbhinder singh</dc:creator>
  <cp:lastModifiedBy>gurbhinder singh</cp:lastModifiedBy>
  <cp:revision>33</cp:revision>
  <dcterms:created xsi:type="dcterms:W3CDTF">2015-02-09T22:33:46Z</dcterms:created>
  <dcterms:modified xsi:type="dcterms:W3CDTF">2015-02-13T07:42:06Z</dcterms:modified>
</cp:coreProperties>
</file>